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7" r:id="rId2"/>
    <p:sldId id="449" r:id="rId3"/>
    <p:sldId id="463" r:id="rId4"/>
    <p:sldId id="462" r:id="rId5"/>
    <p:sldId id="448" r:id="rId6"/>
    <p:sldId id="427" r:id="rId7"/>
    <p:sldId id="450" r:id="rId8"/>
    <p:sldId id="454" r:id="rId9"/>
    <p:sldId id="466" r:id="rId10"/>
    <p:sldId id="459" r:id="rId11"/>
    <p:sldId id="460" r:id="rId12"/>
    <p:sldId id="461" r:id="rId13"/>
    <p:sldId id="467" r:id="rId14"/>
    <p:sldId id="464" r:id="rId15"/>
    <p:sldId id="465" r:id="rId16"/>
    <p:sldId id="340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  <a:srgbClr val="3333FF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2255" autoAdjust="0"/>
  </p:normalViewPr>
  <p:slideViewPr>
    <p:cSldViewPr>
      <p:cViewPr varScale="1">
        <p:scale>
          <a:sx n="40" d="100"/>
          <a:sy n="40" d="100"/>
        </p:scale>
        <p:origin x="1314" y="4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70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52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GV giới thiệu bức tranh minh họa bài đọc. Hỏi HS: Tranh vẽ gì? (HS trả lời, GV nói tiếp: Em thử nghĩ xem bạn nhỏ nghĩ về ai? 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HS trả lời, GV nói tiếp: 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Để biết bạn nhỏ nghĩ về ai và về điều gì cô trò mình cùng tìm hiểu bài thơ “Khi cả nhà bé tí”.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94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6000" b="1">
                <a:latin typeface="+mj-lt"/>
              </a:rPr>
              <a:t>- GV đọc mẫu toàn bài.</a:t>
            </a:r>
          </a:p>
          <a:p>
            <a:r>
              <a:rPr lang="vi-VN" sz="6000" b="1">
                <a:latin typeface="+mj-lt"/>
              </a:rPr>
              <a:t>- Gọi 1 em đọc lại.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6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58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Cho HS nêu từ khó đọc.</a:t>
            </a:r>
          </a:p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- GV đưa thêm một số từ khác, gọi 2 em đọc lại.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6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GV gọi 2 em đọc lại.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7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53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GV gọi 5 em đọc nối tiếp 5 khổ thơ trước lớp.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91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Gọi 2 – 3 em đọc cả bài thơ trước lớp. GV 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2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3421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NGUYỄN TẤT THÀNH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1471154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Lớp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 NHÀ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TÍ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 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153264" y="6786562"/>
            <a:ext cx="74676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0000FF"/>
                </a:solidFill>
                <a:latin typeface="Times New Roman" pitchFamily="18" charset="0"/>
              </a:rPr>
              <a:t>Giáo viên: Nguyễn Thị Bích Ngọc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  <a:latin typeface="Times New Roman" pitchFamily="18" charset="0"/>
              </a:rPr>
              <a:t>Lớp:  3A4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2557919" y="1483558"/>
            <a:ext cx="3540020" cy="500719"/>
          </a:xfrm>
          <a:prstGeom prst="rect">
            <a:avLst/>
          </a:prstGeom>
          <a:noFill/>
        </p:spPr>
        <p:txBody>
          <a:bodyPr wrap="squar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8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87988" y="1342587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bố còn bé tí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thích lái ô tô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say mê sửa đồ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hay xem bóng đá?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33919" y="8608912"/>
            <a:ext cx="412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spcAft>
                <a:spcPts val="0"/>
              </a:spcAft>
            </a:pPr>
            <a:r>
              <a:rPr lang="vi-VN" sz="2800" b="1">
                <a:solidFill>
                  <a:srgbClr val="0000CC"/>
                </a:solidFill>
                <a:latin typeface="Times New Roman"/>
                <a:ea typeface="Times New Roman"/>
              </a:rPr>
              <a:t>(Huỳnh Mai Liên)</a:t>
            </a:r>
            <a:endParaRPr lang="en-US" sz="28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07093" y="1475066"/>
            <a:ext cx="522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bà còn bé tí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 có nghịch lắm không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 đi có hơi còng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 quét nhà dọn dẹp?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87988" y="3732689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mẹ còn bé tí</a:t>
            </a:r>
          </a:p>
          <a:p>
            <a:r>
              <a:rPr lang="vi-VN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ngồi cắm hoa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 ra chợ gần nhà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khuya ôm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 sách?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2431" y="3824943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ông còn bé tí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nghiêm như  bây giờ,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chau mặt chơi cờ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uống trà buổi sáng?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02288" y="6320641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con còn bé tí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đọc sách, chơi cờ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dọn dẹp, chữa đồ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ngày con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 nghịch.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56519" y="35812"/>
            <a:ext cx="10071816" cy="1195977"/>
            <a:chOff x="1333629" y="96771"/>
            <a:chExt cx="9901874" cy="1195977"/>
          </a:xfrm>
        </p:grpSpPr>
        <p:sp>
          <p:nvSpPr>
            <p:cNvPr id="37" name="TextBox 36"/>
            <p:cNvSpPr txBox="1"/>
            <p:nvPr/>
          </p:nvSpPr>
          <p:spPr>
            <a:xfrm>
              <a:off x="4483290" y="96771"/>
              <a:ext cx="67522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13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60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2023</a:t>
              </a:r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33629" y="707973"/>
              <a:ext cx="7684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BÀI 19: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6174820"/>
            <a:ext cx="6629400" cy="2957312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937919" y="816756"/>
            <a:ext cx="880437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CẢ NHÀ BÉ TÍ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90)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95359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2251818" y="1632881"/>
            <a:ext cx="3769922" cy="500719"/>
          </a:xfrm>
          <a:prstGeom prst="rect">
            <a:avLst/>
          </a:prstGeom>
          <a:noFill/>
        </p:spPr>
        <p:txBody>
          <a:bodyPr wrap="squar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TRONG NHÓM</a:t>
            </a:r>
            <a:endParaRPr lang="en-US" sz="28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87988" y="1342587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bố còn bé tí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thích lái ô tô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say mê sửa đồ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hay xem bóng đá?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33919" y="8608912"/>
            <a:ext cx="412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spcAft>
                <a:spcPts val="0"/>
              </a:spcAft>
            </a:pPr>
            <a:r>
              <a:rPr lang="vi-VN" sz="2800" b="1">
                <a:solidFill>
                  <a:srgbClr val="0000CC"/>
                </a:solidFill>
                <a:latin typeface="Times New Roman"/>
                <a:ea typeface="Times New Roman"/>
              </a:rPr>
              <a:t>(Huỳnh Mai Liên)</a:t>
            </a:r>
            <a:endParaRPr lang="en-US" sz="28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07093" y="1475066"/>
            <a:ext cx="522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bà còn bé tí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 có nghịch lắm không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 đi có hơi còng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 quét nhà dọn dẹp?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87988" y="3813307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mẹ còn bé tí</a:t>
            </a:r>
          </a:p>
          <a:p>
            <a:r>
              <a:rPr lang="vi-VN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ngồi cắm hoa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 ra chợ gần nhà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khuya ôm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 sách?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2431" y="3824943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ông còn bé tí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nghiêm như  bây giờ,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chau mặt chơi cờ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uống trà buổi sáng?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02288" y="6320641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con còn bé tí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đọc sách, chơi cờ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dọn dẹp, chữa đồ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ngày con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 nghịch.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56519" y="35812"/>
            <a:ext cx="10071816" cy="1195977"/>
            <a:chOff x="1333629" y="96771"/>
            <a:chExt cx="9901874" cy="1195977"/>
          </a:xfrm>
        </p:grpSpPr>
        <p:sp>
          <p:nvSpPr>
            <p:cNvPr id="37" name="TextBox 36"/>
            <p:cNvSpPr txBox="1"/>
            <p:nvPr/>
          </p:nvSpPr>
          <p:spPr>
            <a:xfrm>
              <a:off x="4483290" y="96771"/>
              <a:ext cx="67522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13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60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2023</a:t>
              </a:r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33629" y="707973"/>
              <a:ext cx="7684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BÀI 19: 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19" y="6174820"/>
            <a:ext cx="6629400" cy="2957312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709319" y="816756"/>
            <a:ext cx="880437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CẢ NHÀ BÉ TÍ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90)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9786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2938920" y="1709081"/>
            <a:ext cx="3082820" cy="500719"/>
          </a:xfrm>
          <a:prstGeom prst="rect">
            <a:avLst/>
          </a:prstGeom>
          <a:noFill/>
        </p:spPr>
        <p:txBody>
          <a:bodyPr wrap="squar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ĐỌC ĐOẠN</a:t>
            </a:r>
            <a:endParaRPr lang="en-US" sz="28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87988" y="1342587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bố còn bé tí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thích lái ô tô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say mê sửa đồ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hay xem bóng đá?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33919" y="8608912"/>
            <a:ext cx="412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spcAft>
                <a:spcPts val="0"/>
              </a:spcAft>
            </a:pPr>
            <a:r>
              <a:rPr lang="vi-VN" sz="2800" b="1">
                <a:solidFill>
                  <a:srgbClr val="0000CC"/>
                </a:solidFill>
                <a:latin typeface="Times New Roman"/>
                <a:ea typeface="Times New Roman"/>
              </a:rPr>
              <a:t>(Huỳnh Mai Liên)</a:t>
            </a:r>
            <a:endParaRPr lang="en-US" sz="28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07093" y="1475066"/>
            <a:ext cx="522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bà còn bé tí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 có nghịch lắm không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 đi có hơi còng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 quét nhà dọn dẹp?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87988" y="3813307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mẹ còn bé tí</a:t>
            </a:r>
          </a:p>
          <a:p>
            <a:r>
              <a:rPr lang="vi-VN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ngồi cắm hoa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 ra chợ gần nhà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khuya ôm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 sách?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2431" y="3824943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ông còn bé tí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nghiêm như  bây giờ,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chau mặt chơi cờ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uống trà buổi sáng?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02288" y="6320641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con còn bé tí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đọc sách, chơi cờ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dọn dẹp, chữa đồ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ngày con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 nghịch.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56519" y="35812"/>
            <a:ext cx="10071816" cy="1195977"/>
            <a:chOff x="1333629" y="96771"/>
            <a:chExt cx="9901874" cy="1195977"/>
          </a:xfrm>
        </p:grpSpPr>
        <p:sp>
          <p:nvSpPr>
            <p:cNvPr id="37" name="TextBox 36"/>
            <p:cNvSpPr txBox="1"/>
            <p:nvPr/>
          </p:nvSpPr>
          <p:spPr>
            <a:xfrm>
              <a:off x="4483290" y="96771"/>
              <a:ext cx="67522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13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60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2023</a:t>
              </a:r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33629" y="707973"/>
              <a:ext cx="7684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BÀI 19: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19" y="6174820"/>
            <a:ext cx="6629400" cy="2957312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785519" y="816756"/>
            <a:ext cx="880437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CẢ NHÀ BÉ TÍ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90)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21371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7434-B464-400B-AE5C-08255D0F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vi-VN" sz="72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7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 CHÍ</a:t>
            </a:r>
            <a:br>
              <a:rPr lang="vi-VN" sz="72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B5E4-9CE5-4F28-88DC-D2CC57C9A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4000" b="1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Đọc trôi chảy toàn bài, ngắt nghỉ hơi ở chỗ ngắt nhịp thơ và giữa các dòng thơ.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Đọc nhấn giọng ở những từ ngữ giàu sức gợi tả, gợi cảm.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Thể hiện được cảm xúc qua giọng đọc.</a:t>
            </a:r>
          </a:p>
          <a:p>
            <a:pPr marL="0" indent="0">
              <a:buNone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65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3097782" y="1653300"/>
            <a:ext cx="2578341" cy="500719"/>
          </a:xfrm>
          <a:prstGeom prst="rect">
            <a:avLst/>
          </a:prstGeom>
          <a:noFill/>
        </p:spPr>
        <p:txBody>
          <a:bodyPr wrap="squar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CẢ BÀI</a:t>
            </a:r>
            <a:endParaRPr lang="en-US" sz="28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87988" y="1342587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bố còn bé tí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thích lái ô tô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say mê sửa đồ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hay xem bóng đá?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33919" y="8608912"/>
            <a:ext cx="412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spcAft>
                <a:spcPts val="0"/>
              </a:spcAft>
            </a:pPr>
            <a:r>
              <a:rPr lang="vi-VN" sz="2800" b="1">
                <a:solidFill>
                  <a:srgbClr val="0000CC"/>
                </a:solidFill>
                <a:latin typeface="Times New Roman"/>
                <a:ea typeface="Times New Roman"/>
              </a:rPr>
              <a:t>(Huỳnh Mai Liên)</a:t>
            </a:r>
            <a:endParaRPr lang="en-US" sz="28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07093" y="1475066"/>
            <a:ext cx="522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bà còn bé tí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 có nghịch lắm không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 đi có hơi còng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 quét nhà dọn dẹp?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87988" y="3813307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mẹ còn bé tí</a:t>
            </a:r>
          </a:p>
          <a:p>
            <a:r>
              <a:rPr lang="vi-VN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ngồi cắm hoa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 ra chợ gần nhà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khuya ôm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 sách?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2431" y="3824943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ông còn bé tí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nghiêm như  bây giờ,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chau mặt chơi cờ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uống trà buổi sáng?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02288" y="6320641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con còn bé tí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đọc sách, chơi cờ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dọn dẹp, chữa đồ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ngày con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 nghịch.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56519" y="35812"/>
            <a:ext cx="10071816" cy="1195977"/>
            <a:chOff x="1333629" y="96771"/>
            <a:chExt cx="9901874" cy="1195977"/>
          </a:xfrm>
        </p:grpSpPr>
        <p:sp>
          <p:nvSpPr>
            <p:cNvPr id="37" name="TextBox 36"/>
            <p:cNvSpPr txBox="1"/>
            <p:nvPr/>
          </p:nvSpPr>
          <p:spPr>
            <a:xfrm>
              <a:off x="4483290" y="96771"/>
              <a:ext cx="67522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13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60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2023</a:t>
              </a:r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33629" y="707973"/>
              <a:ext cx="7684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BÀI 19: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6174820"/>
            <a:ext cx="6629400" cy="2957312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785519" y="816756"/>
            <a:ext cx="880437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CẢ NHÀ BÉ TÍ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90)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63589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84" y="-382098"/>
            <a:ext cx="13463960" cy="9526098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5318919" y="1826981"/>
            <a:ext cx="5833534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3609" y="3873428"/>
            <a:ext cx="86494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bạn một câu chuyện về em khi còn bé qua lời kể của người thân?</a:t>
            </a:r>
          </a:p>
          <a:p>
            <a:pPr marL="450215">
              <a:spcAft>
                <a:spcPts val="0"/>
              </a:spcAft>
            </a:pP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6552795-C61F-4F78-9AEF-0F098F5AAC2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4485" y="3265952"/>
            <a:ext cx="4202985" cy="580723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BED50ED-74A2-4BB2-AB00-0C7696210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r="16736"/>
          <a:stretch/>
        </p:blipFill>
        <p:spPr bwMode="auto">
          <a:xfrm>
            <a:off x="12856065" y="3947288"/>
            <a:ext cx="3048000" cy="511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DB233F-2F1B-49BD-82A8-90F4D1E73991}"/>
              </a:ext>
            </a:extLst>
          </p:cNvPr>
          <p:cNvSpPr txBox="1"/>
          <p:nvPr/>
        </p:nvSpPr>
        <p:spPr>
          <a:xfrm>
            <a:off x="10737924" y="2293997"/>
            <a:ext cx="5688065" cy="707570"/>
          </a:xfrm>
          <a:prstGeom prst="wedgeRoundRectCallout">
            <a:avLst>
              <a:gd name="adj1" fmla="val -36864"/>
              <a:gd name="adj2" fmla="val 967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5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5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5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55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7766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6983515" cy="1117345"/>
            <a:chOff x="4539228" y="210532"/>
            <a:chExt cx="6865683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65683" cy="1117345"/>
              <a:chOff x="4539228" y="210532"/>
              <a:chExt cx="6865683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656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hai ngày 13 tháng 11 năm 2023.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24999" y="5754087"/>
            <a:ext cx="26885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từ sau: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 trai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11417883" y="2590579"/>
            <a:ext cx="4340436" cy="42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1625268" y="4716507"/>
            <a:ext cx="3869843" cy="3519323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1882928" y="7442667"/>
            <a:ext cx="3332835" cy="793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BẮT ĐẦU NÀO</a:t>
            </a:r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3474063" y="1524000"/>
            <a:ext cx="87639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3600" b="1" u="sng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vi-VN" sz="36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SẮC MÀU EM YÊU</a:t>
            </a:r>
          </a:p>
          <a:p>
            <a:pPr algn="ctr"/>
            <a:r>
              <a:rPr lang="vi-VN" sz="36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BÀI ĐỌC: MÓN QUÀ ĐẶC BIỆT</a:t>
            </a:r>
            <a:endParaRPr lang="en-GB" sz="36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3781" y="5749725"/>
            <a:ext cx="25667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thích chi </a:t>
            </a:r>
          </a:p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nào trong</a:t>
            </a:r>
          </a:p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chuyện? </a:t>
            </a:r>
          </a:p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Vì sao?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38319" y="6237982"/>
            <a:ext cx="3055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 một câu với </a:t>
            </a:r>
          </a:p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“hồi hộp”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4713" y="3188197"/>
            <a:ext cx="26885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từ sau: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xong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23539" y="3339405"/>
            <a:ext cx="33409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 viết gì </a:t>
            </a:r>
          </a:p>
          <a:p>
            <a:pPr algn="just"/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tấm thiệp </a:t>
            </a:r>
          </a:p>
          <a:p>
            <a:pPr algn="just"/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tặng bố?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4499" y="3248561"/>
            <a:ext cx="27222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 rớm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 là gì?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89719" y="3089067"/>
            <a:ext cx="3276797" cy="198588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871119" y="3119517"/>
            <a:ext cx="3278962" cy="198588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452519" y="3089067"/>
            <a:ext cx="3182037" cy="198588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65919" y="5943600"/>
            <a:ext cx="3293727" cy="198588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736080" y="5862717"/>
            <a:ext cx="3332231" cy="19858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023519" y="5918178"/>
            <a:ext cx="3332231" cy="1985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9" grpId="0" animBg="1"/>
      <p:bldP spid="64" grpId="0" animBg="1"/>
      <p:bldP spid="67" grpId="0" animBg="1"/>
      <p:bldP spid="65" grpId="0" animBg="1"/>
      <p:bldP spid="6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919" y="81534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21" y="381000"/>
            <a:ext cx="15237155" cy="7619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" y="685800"/>
            <a:ext cx="14944487" cy="74818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7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85218" y="5108808"/>
            <a:ext cx="12306201" cy="13469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5400" b="1">
                <a:solidFill>
                  <a:srgbClr val="3333FF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+mn-ea"/>
              </a:rPr>
              <a:t>Đọc: Khi cả nhà bé tí.</a:t>
            </a:r>
            <a:endParaRPr lang="en-US" altLang="vi-VN" sz="5400" b="1" dirty="0">
              <a:solidFill>
                <a:srgbClr val="3333FF"/>
              </a:solidFill>
              <a:latin typeface="HP001 4 hàng" panose="020B0603050302020204" pitchFamily="34" charset="-93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7719" y="4001291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err="1">
                <a:latin typeface="HP001 4 hàng" panose="020B0603050302020204" pitchFamily="34" charset="-93"/>
                <a:cs typeface="Times New Roman" panose="02020603050405020304" pitchFamily="18" charset="0"/>
              </a:rPr>
              <a:t>Tiếng</a:t>
            </a:r>
            <a:r>
              <a:rPr lang="en-US" sz="5400" b="1" u="sng">
                <a:latin typeface="HP001 4 hàng" panose="020B0603050302020204" pitchFamily="34" charset="-93"/>
                <a:cs typeface="Times New Roman" panose="02020603050405020304" pitchFamily="18" charset="0"/>
              </a:rPr>
              <a:t> Việt</a:t>
            </a:r>
            <a:r>
              <a:rPr lang="en-US" sz="5400" b="1">
                <a:latin typeface="HP001 4 hàng" panose="020B0603050302020204" pitchFamily="34" charset="-93"/>
                <a:cs typeface="Times New Roman" panose="02020603050405020304" pitchFamily="18" charset="0"/>
              </a:rPr>
              <a:t>: Bài 19: Tiết 1.</a:t>
            </a:r>
            <a:endParaRPr lang="en-US" sz="5400" b="1" dirty="0"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7234" y="2400488"/>
            <a:ext cx="13922167" cy="1346925"/>
          </a:xfrm>
          <a:prstGeom prst="rect">
            <a:avLst/>
          </a:prstGeom>
        </p:spPr>
        <p:txBody>
          <a:bodyPr vert="horz" lIns="81280" tIns="40640" rIns="81280" bIns="406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atin typeface="HP001 4 hàng" panose="020B0603050302020204" pitchFamily="34" charset="-93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5400" b="1" dirty="0">
                <a:latin typeface="HP001 4 hàng" panose="020B0603050302020204" pitchFamily="34" charset="-93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dirty="0" err="1">
                <a:latin typeface="HP001 4 hàng" panose="020B0603050302020204" pitchFamily="34" charset="-93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5400" b="1" dirty="0">
                <a:latin typeface="HP001 4 hàng" panose="020B0603050302020204" pitchFamily="34" charset="-93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err="1">
                <a:latin typeface="HP001 4 hàng" panose="020B0603050302020204" pitchFamily="34" charset="-93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5400" b="1">
                <a:latin typeface="HP001 4 hàng" panose="020B0603050302020204" pitchFamily="34" charset="-93"/>
                <a:cs typeface="Times New Roman" panose="02020603050405020304" pitchFamily="18" charset="0"/>
                <a:sym typeface="+mn-ea"/>
              </a:rPr>
              <a:t> 13 </a:t>
            </a:r>
            <a:r>
              <a:rPr lang="en-US" sz="5400" b="1" dirty="0" err="1">
                <a:latin typeface="HP001 4 hàng" panose="020B0603050302020204" pitchFamily="34" charset="-93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5400" b="1" dirty="0">
                <a:latin typeface="HP001 4 hàng" panose="020B0603050302020204" pitchFamily="34" charset="-93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5400" b="1" err="1">
                <a:latin typeface="HP001 4 hàng" panose="020B0603050302020204" pitchFamily="34" charset="-93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5400" b="1">
                <a:latin typeface="HP001 4 hàng" panose="020B0603050302020204" pitchFamily="34" charset="-93"/>
                <a:cs typeface="Times New Roman" panose="02020603050405020304" pitchFamily="18" charset="0"/>
                <a:sym typeface="+mn-ea"/>
              </a:rPr>
              <a:t> 2023</a:t>
            </a:r>
            <a:endParaRPr lang="en-US" altLang="vi-VN" sz="5400" b="1" dirty="0">
              <a:latin typeface="HP001 4 hàng" panose="020B0603050302020204" pitchFamily="34" charset="-93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65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3677438" y="974530"/>
            <a:ext cx="1507025" cy="500719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87988" y="1342587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bố còn bé tí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thích lái ô tô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say mê sửa đồ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 hay xem bóng đá?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33919" y="8608912"/>
            <a:ext cx="412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spcAft>
                <a:spcPts val="0"/>
              </a:spcAft>
            </a:pPr>
            <a:r>
              <a:rPr lang="vi-VN" sz="2800" b="1">
                <a:solidFill>
                  <a:srgbClr val="0000CC"/>
                </a:solidFill>
                <a:latin typeface="Times New Roman"/>
                <a:ea typeface="Times New Roman"/>
              </a:rPr>
              <a:t>(Huỳnh Mai Liên)</a:t>
            </a:r>
            <a:endParaRPr lang="en-US" sz="28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07093" y="1475066"/>
            <a:ext cx="522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bà còn bé tí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 có nghịch lắm không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 đi có hơi còng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 quét nhà dọn dẹp?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87988" y="3813307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mẹ còn bé tí</a:t>
            </a:r>
          </a:p>
          <a:p>
            <a:r>
              <a:rPr lang="vi-VN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ngồi cắm hoa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 ra chợ gần nhà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khuya ôm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 sách?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2431" y="3824943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ông còn bé tí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nghiêm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 bây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giờ,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chau mặt chơi cờ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uống trà buổi sáng?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02288" y="6320641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con còn bé tí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đọc sách, chơi cờ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dọn dẹp, chữa đồ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ngày con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 nghịch.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56519" y="35812"/>
            <a:ext cx="10071816" cy="1195977"/>
            <a:chOff x="1333629" y="96771"/>
            <a:chExt cx="9901874" cy="1195977"/>
          </a:xfrm>
        </p:grpSpPr>
        <p:sp>
          <p:nvSpPr>
            <p:cNvPr id="37" name="TextBox 36"/>
            <p:cNvSpPr txBox="1"/>
            <p:nvPr/>
          </p:nvSpPr>
          <p:spPr>
            <a:xfrm>
              <a:off x="4483290" y="96771"/>
              <a:ext cx="67522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13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60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2023</a:t>
              </a:r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33629" y="707973"/>
              <a:ext cx="7684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BÀI 19: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6174820"/>
            <a:ext cx="6629400" cy="2957312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67940" y="816756"/>
            <a:ext cx="880437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CẢ NHÀ BÉ TÍ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90)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8631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435" y="2828092"/>
            <a:ext cx="13966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/>
                <a:ea typeface="Times New Roman"/>
              </a:rPr>
              <a:t>- </a:t>
            </a:r>
            <a:r>
              <a:rPr lang="en-US" sz="4000" b="1">
                <a:solidFill>
                  <a:srgbClr val="0000CC"/>
                </a:solidFill>
                <a:latin typeface="Times New Roman"/>
                <a:ea typeface="Times New Roman"/>
              </a:rPr>
              <a:t>Đọc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/>
                <a:ea typeface="Times New Roman"/>
              </a:rPr>
              <a:t>chảy</a:t>
            </a:r>
            <a:r>
              <a:rPr lang="en-US" sz="4000" b="1">
                <a:solidFill>
                  <a:srgbClr val="0000CC"/>
                </a:solidFill>
                <a:latin typeface="Times New Roman"/>
                <a:ea typeface="Times New Roman"/>
              </a:rPr>
              <a:t> toàn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bài</a:t>
            </a:r>
            <a:r>
              <a:rPr lang="en-US" sz="4000" b="1">
                <a:solidFill>
                  <a:srgbClr val="0000CC"/>
                </a:solidFill>
                <a:latin typeface="Times New Roman"/>
                <a:ea typeface="Times New Roman"/>
              </a:rPr>
              <a:t>, nhấn giọng ở các từ ngữ giàu sức gợi tả; ngắt </a:t>
            </a:r>
            <a:r>
              <a:rPr lang="nl-NL" sz="4000" b="1">
                <a:solidFill>
                  <a:srgbClr val="0000CC"/>
                </a:solidFill>
                <a:latin typeface="Times New Roman"/>
                <a:ea typeface="Times New Roman"/>
              </a:rPr>
              <a:t>nhịp giữa </a:t>
            </a:r>
            <a:r>
              <a:rPr lang="nl-NL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các </a:t>
            </a:r>
            <a:r>
              <a:rPr lang="nl-NL" sz="4000" b="1">
                <a:solidFill>
                  <a:srgbClr val="0000CC"/>
                </a:solidFill>
                <a:latin typeface="Times New Roman"/>
                <a:ea typeface="Times New Roman"/>
              </a:rPr>
              <a:t>dòng thơ, nghỉ hơi giữa các khổ thơ</a:t>
            </a:r>
            <a:r>
              <a:rPr lang="en-US" sz="4000" b="1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en-US" sz="4000" b="1">
                <a:solidFill>
                  <a:srgbClr val="0000CC"/>
                </a:solidFill>
                <a:latin typeface="Times New Roman"/>
                <a:ea typeface="Times New Roman"/>
              </a:rPr>
              <a:t>- Chú 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ý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xúc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qua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40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707886"/>
            <a:chOff x="1508919" y="1888664"/>
            <a:chExt cx="3733800" cy="707886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36582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466376" y="197700"/>
            <a:ext cx="6575909" cy="1890009"/>
            <a:chOff x="4466376" y="149573"/>
            <a:chExt cx="6575909" cy="1890009"/>
          </a:xfrm>
        </p:grpSpPr>
        <p:grpSp>
          <p:nvGrpSpPr>
            <p:cNvPr id="26" name="Group 25"/>
            <p:cNvGrpSpPr/>
            <p:nvPr/>
          </p:nvGrpSpPr>
          <p:grpSpPr>
            <a:xfrm>
              <a:off x="4466376" y="149573"/>
              <a:ext cx="6379513" cy="1150594"/>
              <a:chOff x="4391014" y="210532"/>
              <a:chExt cx="6271872" cy="115059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391014" y="210532"/>
                <a:ext cx="6271872" cy="1150594"/>
                <a:chOff x="4391014" y="210532"/>
                <a:chExt cx="6271872" cy="1150594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4539228" y="210532"/>
                  <a:ext cx="612365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 hai ngày 13 tháng 11 năm 2023.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391014" y="837906"/>
                  <a:ext cx="48105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u="sng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: BÀI 19: TIẾT 1</a:t>
                  </a: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6796269" y="1234439"/>
                <a:ext cx="192390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5234353" y="1402048"/>
              <a:ext cx="5807932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 eaLnBrk="1" hangingPunct="1"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ĐỌC: </a:t>
              </a:r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KHI CẢ NHÀ BÉ TÍ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39" y="-447685"/>
            <a:ext cx="13463960" cy="9526098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411" y="3981292"/>
            <a:ext cx="6135611" cy="6135611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5355349" y="1293895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15">
              <a:defRPr/>
            </a:pPr>
            <a:r>
              <a:rPr lang="en-US" sz="5333" b="1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5333" b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đọc từ ngữ</a:t>
            </a:r>
            <a:endParaRPr lang="en-US" sz="5333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FC88F-7123-4C8A-9C32-3A325FA76C2F}"/>
              </a:ext>
            </a:extLst>
          </p:cNvPr>
          <p:cNvSpPr txBox="1"/>
          <p:nvPr/>
        </p:nvSpPr>
        <p:spPr>
          <a:xfrm>
            <a:off x="5113200" y="2530557"/>
            <a:ext cx="2523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vi-VN" sz="4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D5BA8-C88D-4412-AE4E-35D826FCBCC2}"/>
              </a:ext>
            </a:extLst>
          </p:cNvPr>
          <p:cNvSpPr txBox="1"/>
          <p:nvPr/>
        </p:nvSpPr>
        <p:spPr>
          <a:xfrm>
            <a:off x="4861719" y="3505200"/>
            <a:ext cx="297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15">
              <a:defRPr/>
            </a:pPr>
            <a:r>
              <a:rPr lang="en-US" sz="4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 s</a:t>
            </a:r>
            <a:r>
              <a:rPr lang="en-US" sz="4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</a:t>
            </a:r>
            <a:endParaRPr lang="en-US" sz="4267" b="1" dirty="0">
              <a:solidFill>
                <a:srgbClr val="170FB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7543276" y="3522460"/>
            <a:ext cx="297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15">
              <a:defRPr/>
            </a:pPr>
            <a:r>
              <a:rPr lang="vi-VN" sz="4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 ngh</a:t>
            </a:r>
            <a:r>
              <a:rPr lang="vi-VN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ịch</a:t>
            </a:r>
            <a:r>
              <a:rPr lang="en-US" sz="4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267" b="1" dirty="0">
              <a:solidFill>
                <a:srgbClr val="170FB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7343927" y="2549903"/>
            <a:ext cx="265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vi-VN" sz="4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4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7343927" y="4325366"/>
            <a:ext cx="352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15">
              <a:defRPr/>
            </a:pPr>
            <a:r>
              <a:rPr lang="en-US" sz="4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4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4267" b="1" dirty="0">
              <a:solidFill>
                <a:srgbClr val="170FB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27113" y="-32951"/>
            <a:ext cx="6781801" cy="707886"/>
            <a:chOff x="1508918" y="1888664"/>
            <a:chExt cx="6172201" cy="1186207"/>
          </a:xfrm>
        </p:grpSpPr>
        <p:sp>
          <p:nvSpPr>
            <p:cNvPr id="18" name="Rectangle 17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đọc.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976983" y="4358831"/>
            <a:ext cx="2646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vi-VN" sz="4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uya</a:t>
            </a:r>
            <a:r>
              <a:rPr lang="en-US" sz="4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66983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0" grpId="0"/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-382098"/>
            <a:ext cx="13463960" cy="9526098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411" y="3981292"/>
            <a:ext cx="6135611" cy="6135611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5428985" y="1271489"/>
            <a:ext cx="5833534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câu, đoạn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39686" y="3084411"/>
            <a:ext cx="68024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spcAft>
                <a:spcPts val="0"/>
              </a:spcAft>
            </a:pP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Khi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con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còn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bé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tí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0215">
              <a:spcAft>
                <a:spcPts val="0"/>
              </a:spcAft>
            </a:pP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Chẳng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sách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chơi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cờ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0215">
              <a:spcAft>
                <a:spcPts val="0"/>
              </a:spcAft>
            </a:pP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Chẳng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dọn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dẹp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chữa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0215">
              <a:spcAft>
                <a:spcPts val="0"/>
              </a:spcAft>
            </a:pP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err="1">
                <a:solidFill>
                  <a:srgbClr val="0000CC"/>
                </a:solidFill>
                <a:latin typeface="Times New Roman"/>
                <a:ea typeface="Times New Roman"/>
              </a:rPr>
              <a:t>ngày</a:t>
            </a: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</a:rPr>
              <a:t>/ </a:t>
            </a:r>
            <a:r>
              <a:rPr lang="en-US" sz="4000" b="1" i="1">
                <a:solidFill>
                  <a:srgbClr val="0000CC"/>
                </a:solidFill>
                <a:latin typeface="Times New Roman"/>
                <a:ea typeface="Times New Roman"/>
              </a:rPr>
              <a:t>con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đùa</a:t>
            </a:r>
            <a:r>
              <a:rPr lang="en-US" sz="40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nghịch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//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2731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05C6A6-5388-4C0B-96E2-51751E377BF4}"/>
              </a:ext>
            </a:extLst>
          </p:cNvPr>
          <p:cNvSpPr/>
          <p:nvPr/>
        </p:nvSpPr>
        <p:spPr>
          <a:xfrm>
            <a:off x="2347119" y="205740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56221-2F3F-4618-80C8-BA31F63BF148}"/>
              </a:ext>
            </a:extLst>
          </p:cNvPr>
          <p:cNvSpPr/>
          <p:nvPr/>
        </p:nvSpPr>
        <p:spPr>
          <a:xfrm>
            <a:off x="2328027" y="3581400"/>
            <a:ext cx="13578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54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Bài</a:t>
            </a:r>
            <a:r>
              <a:rPr lang="en-US" sz="54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gồm</a:t>
            </a:r>
            <a:r>
              <a:rPr lang="en-US" sz="5400" b="1" dirty="0">
                <a:solidFill>
                  <a:srgbClr val="0000CC"/>
                </a:solidFill>
                <a:latin typeface="Times New Roman"/>
                <a:ea typeface="Times New Roman"/>
              </a:rPr>
              <a:t> 5 </a:t>
            </a:r>
            <a:r>
              <a:rPr lang="en-US" sz="54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khổ</a:t>
            </a:r>
            <a:r>
              <a:rPr lang="en-US" sz="54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thơ</a:t>
            </a:r>
            <a:r>
              <a:rPr lang="en-US" sz="54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54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mỗi</a:t>
            </a:r>
            <a:r>
              <a:rPr lang="en-US" sz="54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khổ</a:t>
            </a:r>
            <a:r>
              <a:rPr lang="en-US" sz="54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thơ</a:t>
            </a:r>
            <a:r>
              <a:rPr lang="vi-VN" sz="54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5400" b="1" err="1">
                <a:solidFill>
                  <a:srgbClr val="0000CC"/>
                </a:solidFill>
                <a:latin typeface="Times New Roman"/>
                <a:ea typeface="Times New Roman"/>
              </a:rPr>
              <a:t>là</a:t>
            </a:r>
            <a:r>
              <a:rPr lang="en-US" sz="5400" b="1">
                <a:solidFill>
                  <a:srgbClr val="0000CC"/>
                </a:solidFill>
                <a:latin typeface="Times New Roman"/>
                <a:ea typeface="Times New Roman"/>
              </a:rPr>
              <a:t> 1 đoạn</a:t>
            </a:r>
            <a:r>
              <a:rPr lang="vi-VN" sz="54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5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0590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10365</TotalTime>
  <Words>1274</Words>
  <Application>Microsoft Office PowerPoint</Application>
  <PresentationFormat>Custom</PresentationFormat>
  <Paragraphs>209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等线</vt:lpstr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TIÊU CHÍ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Ngọc Nguyễn Thị Bích</cp:lastModifiedBy>
  <cp:revision>1111</cp:revision>
  <dcterms:created xsi:type="dcterms:W3CDTF">2008-09-09T22:52:10Z</dcterms:created>
  <dcterms:modified xsi:type="dcterms:W3CDTF">2023-11-11T12:59:09Z</dcterms:modified>
</cp:coreProperties>
</file>